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87"/>
    <p:restoredTop sz="94705"/>
  </p:normalViewPr>
  <p:slideViewPr>
    <p:cSldViewPr snapToGrid="0" snapToObjects="1">
      <p:cViewPr varScale="1">
        <p:scale>
          <a:sx n="66" d="100"/>
          <a:sy n="66" d="100"/>
        </p:scale>
        <p:origin x="192" y="10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AC8A2-C63C-49A4-89E9-2E4420D2ECA8}" type="datetimeFigureOut">
              <a:rPr lang="en-US" smtClean="0"/>
              <a:t>8/30/17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85AC8A2-C63C-49A4-89E9-2E4420D2ECA8}"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85AC8A2-C63C-49A4-89E9-2E4420D2ECA8}"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85AC8A2-C63C-49A4-89E9-2E4420D2ECA8}"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5AC8A2-C63C-49A4-89E9-2E4420D2ECA8}" type="datetimeFigureOut">
              <a:rPr lang="en-US" smtClean="0"/>
              <a:t>8/30/17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8/30/17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85AC8A2-C63C-49A4-89E9-2E4420D2ECA8}" type="datetimeFigureOut">
              <a:rPr lang="en-US" smtClean="0"/>
              <a:t>8/30/17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C7E049-B585-4EE6-96C0-EEB30EAA14F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8/30/17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8/30/17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8/30/17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D85AC8A2-C63C-49A4-89E9-2E4420D2ECA8}" type="datetimeFigureOut">
              <a:rPr lang="en-US" smtClean="0"/>
              <a:t>8/30/17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74C7E049-B585-4EE6-96C0-EEB30EAA14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xrocha@esc1.net" TargetMode="External"/><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hyperlink" Target="mailto:kchapa@esc1.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644525"/>
            <a:ext cx="3635375" cy="2209800"/>
          </a:xfrm>
        </p:spPr>
        <p:txBody>
          <a:bodyPr/>
          <a:lstStyle/>
          <a:p>
            <a:r>
              <a:rPr lang="en-US" sz="4000" dirty="0" smtClean="0"/>
              <a:t>2017-2018 Professional Learning </a:t>
            </a:r>
            <a:r>
              <a:rPr lang="en-US" sz="4000" dirty="0" smtClean="0"/>
              <a:t>Opportunities</a:t>
            </a:r>
            <a:endParaRPr lang="en-US" sz="4000" dirty="0"/>
          </a:p>
        </p:txBody>
      </p:sp>
      <p:sp>
        <p:nvSpPr>
          <p:cNvPr id="3" name="Subtitle 2"/>
          <p:cNvSpPr>
            <a:spLocks noGrp="1"/>
          </p:cNvSpPr>
          <p:nvPr>
            <p:ph type="body" sz="half" idx="2"/>
          </p:nvPr>
        </p:nvSpPr>
        <p:spPr>
          <a:xfrm>
            <a:off x="5051425" y="2912594"/>
            <a:ext cx="3635375" cy="3505667"/>
          </a:xfrm>
        </p:spPr>
        <p:txBody>
          <a:bodyPr>
            <a:noAutofit/>
          </a:bodyPr>
          <a:lstStyle/>
          <a:p>
            <a:r>
              <a:rPr lang="en-US" sz="1800" dirty="0" smtClean="0"/>
              <a:t>Bilingual/ESL Program</a:t>
            </a:r>
          </a:p>
          <a:p>
            <a:r>
              <a:rPr lang="en-US" sz="1800" dirty="0" smtClean="0"/>
              <a:t>Region One ESC</a:t>
            </a:r>
          </a:p>
          <a:p>
            <a:endParaRPr lang="en-US" sz="1800" dirty="0" smtClean="0"/>
          </a:p>
          <a:p>
            <a:endParaRPr lang="en-US" sz="1800" dirty="0"/>
          </a:p>
          <a:p>
            <a:endParaRPr lang="en-US" sz="1800" dirty="0"/>
          </a:p>
          <a:p>
            <a:pPr algn="l"/>
            <a:r>
              <a:rPr lang="en-US" sz="1800" dirty="0" smtClean="0"/>
              <a:t>Karina E. Chapa, M.Ed.</a:t>
            </a:r>
          </a:p>
          <a:p>
            <a:pPr algn="l"/>
            <a:r>
              <a:rPr lang="en-US" sz="1800" dirty="0" smtClean="0"/>
              <a:t>Director </a:t>
            </a:r>
          </a:p>
          <a:p>
            <a:pPr algn="l"/>
            <a:r>
              <a:rPr lang="en-US" sz="1800" dirty="0" smtClean="0"/>
              <a:t>		         	          </a:t>
            </a:r>
            <a:r>
              <a:rPr lang="en-US" sz="1800" dirty="0" err="1" smtClean="0"/>
              <a:t>Xóchitl</a:t>
            </a:r>
            <a:r>
              <a:rPr lang="en-US" sz="1800" dirty="0" smtClean="0"/>
              <a:t> Rocha, </a:t>
            </a:r>
            <a:r>
              <a:rPr lang="en-US" sz="1800" dirty="0" err="1" smtClean="0"/>
              <a:t>Ed.D</a:t>
            </a:r>
            <a:r>
              <a:rPr lang="en-US" sz="1800" dirty="0" smtClean="0"/>
              <a:t>.</a:t>
            </a:r>
            <a:endParaRPr lang="en-US" sz="1800" dirty="0"/>
          </a:p>
          <a:p>
            <a:pPr algn="l"/>
            <a:r>
              <a:rPr lang="en-US" sz="1800" dirty="0" smtClean="0"/>
              <a:t>Specialist</a:t>
            </a:r>
            <a:endParaRPr lang="en-US" sz="1800" dirty="0"/>
          </a:p>
        </p:txBody>
      </p:sp>
      <p:pic>
        <p:nvPicPr>
          <p:cNvPr id="8" name="Picture Placeholder 7" descr="2016-08-03 11.30.36.jpg"/>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2500" r="12500"/>
          <a:stretch>
            <a:fillRect/>
          </a:stretch>
        </p:blipFill>
        <p:spPr/>
      </p:pic>
      <p:pic>
        <p:nvPicPr>
          <p:cNvPr id="14" name="Picture Placeholder 13" descr="2016-08-18 16.30.28.jpg"/>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2500" b="12500"/>
          <a:stretch>
            <a:fillRect/>
          </a:stretch>
        </p:blipFill>
        <p:spPr/>
      </p:pic>
      <p:pic>
        <p:nvPicPr>
          <p:cNvPr id="13" name="Picture Placeholder 12" descr="2016-08-18 14.25.33.jpg"/>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313430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53" y="380275"/>
            <a:ext cx="8722098" cy="1283167"/>
          </a:xfrm>
        </p:spPr>
        <p:txBody>
          <a:bodyPr/>
          <a:lstStyle/>
          <a:p>
            <a:r>
              <a:rPr lang="en-US" dirty="0" err="1" smtClean="0"/>
              <a:t>Desarrollando</a:t>
            </a:r>
            <a:r>
              <a:rPr lang="en-US" dirty="0" smtClean="0"/>
              <a:t> el </a:t>
            </a:r>
            <a:r>
              <a:rPr lang="en-US" dirty="0" err="1" smtClean="0"/>
              <a:t>vocabulario</a:t>
            </a:r>
            <a:r>
              <a:rPr lang="en-US" dirty="0" smtClean="0"/>
              <a:t> </a:t>
            </a:r>
            <a:r>
              <a:rPr lang="en-US" dirty="0" err="1" smtClean="0"/>
              <a:t>académico</a:t>
            </a:r>
            <a:endParaRPr lang="en-US" dirty="0"/>
          </a:p>
        </p:txBody>
      </p:sp>
      <p:sp>
        <p:nvSpPr>
          <p:cNvPr id="3" name="Content Placeholder 2"/>
          <p:cNvSpPr>
            <a:spLocks noGrp="1"/>
          </p:cNvSpPr>
          <p:nvPr>
            <p:ph idx="1"/>
          </p:nvPr>
        </p:nvSpPr>
        <p:spPr/>
        <p:txBody>
          <a:bodyPr>
            <a:noAutofit/>
          </a:bodyPr>
          <a:lstStyle/>
          <a:p>
            <a:pPr marL="0" indent="0">
              <a:buNone/>
            </a:pPr>
            <a:r>
              <a:rPr lang="en-US" sz="1800" b="1" dirty="0" smtClean="0">
                <a:effectLst/>
              </a:rPr>
              <a:t>Audience</a:t>
            </a:r>
            <a:r>
              <a:rPr lang="en-US" sz="1800" b="1" dirty="0">
                <a:effectLst/>
              </a:rPr>
              <a:t>: PK-5</a:t>
            </a:r>
            <a:r>
              <a:rPr lang="en-US" sz="1800" b="1" baseline="30000" dirty="0">
                <a:effectLst/>
              </a:rPr>
              <a:t>th</a:t>
            </a:r>
            <a:r>
              <a:rPr lang="en-US" sz="1800" b="1" dirty="0">
                <a:effectLst/>
              </a:rPr>
              <a:t> Bilingual teachers</a:t>
            </a:r>
            <a:endParaRPr lang="en-US" sz="1800" dirty="0">
              <a:effectLst/>
            </a:endParaRPr>
          </a:p>
          <a:p>
            <a:pPr marL="0" indent="0">
              <a:buNone/>
            </a:pPr>
            <a:r>
              <a:rPr lang="en-US" sz="1800" dirty="0">
                <a:effectLst/>
              </a:rPr>
              <a:t>Participants will examine best practices for direct instruction to build students’ academic vocabulary.  Spanish terms, and speech and language skills will be explored along with instructional strategies and activities that will help ELLs develop vocabulary in their native language. </a:t>
            </a:r>
            <a:r>
              <a:rPr lang="en-US" sz="1800" i="1" dirty="0">
                <a:effectLst/>
              </a:rPr>
              <a:t>NOTE: Session will be delivered in Spanish.</a:t>
            </a:r>
            <a:endParaRPr lang="en-US" sz="1800" dirty="0">
              <a:effectLst/>
            </a:endParaRPr>
          </a:p>
          <a:p>
            <a:pPr marL="0" indent="0">
              <a:buNone/>
            </a:pPr>
            <a:r>
              <a:rPr lang="en-US" sz="1800" b="1" i="1" dirty="0" smtClean="0">
                <a:effectLst/>
              </a:rPr>
              <a:t>Available at </a:t>
            </a:r>
            <a:r>
              <a:rPr lang="en-US" sz="1800" b="1" i="1" dirty="0">
                <a:effectLst/>
              </a:rPr>
              <a:t>the district level</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318454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62" y="346849"/>
            <a:ext cx="8137282" cy="1283167"/>
          </a:xfrm>
        </p:spPr>
        <p:txBody>
          <a:bodyPr/>
          <a:lstStyle/>
          <a:p>
            <a:r>
              <a:rPr lang="en-US" dirty="0" err="1" smtClean="0"/>
              <a:t>Enseñando</a:t>
            </a:r>
            <a:r>
              <a:rPr lang="en-US" dirty="0" smtClean="0"/>
              <a:t> la </a:t>
            </a:r>
            <a:r>
              <a:rPr lang="en-US" dirty="0" err="1" smtClean="0"/>
              <a:t>lectura</a:t>
            </a:r>
            <a:endParaRPr lang="en-US" dirty="0"/>
          </a:p>
        </p:txBody>
      </p:sp>
      <p:sp>
        <p:nvSpPr>
          <p:cNvPr id="3" name="Content Placeholder 2"/>
          <p:cNvSpPr>
            <a:spLocks noGrp="1"/>
          </p:cNvSpPr>
          <p:nvPr>
            <p:ph idx="1"/>
          </p:nvPr>
        </p:nvSpPr>
        <p:spPr>
          <a:xfrm>
            <a:off x="779463" y="2761175"/>
            <a:ext cx="7583488" cy="3806461"/>
          </a:xfrm>
        </p:spPr>
        <p:txBody>
          <a:bodyPr>
            <a:noAutofit/>
          </a:bodyPr>
          <a:lstStyle/>
          <a:p>
            <a:pPr marL="0" indent="0">
              <a:buNone/>
            </a:pPr>
            <a:r>
              <a:rPr lang="en-US" sz="1800" b="1" dirty="0" smtClean="0">
                <a:effectLst/>
              </a:rPr>
              <a:t>Audience</a:t>
            </a:r>
            <a:r>
              <a:rPr lang="en-US" sz="1800" b="1" dirty="0">
                <a:effectLst/>
              </a:rPr>
              <a:t>: K-1st Bilingual teachers</a:t>
            </a:r>
            <a:endParaRPr lang="en-US" sz="1800" dirty="0">
              <a:effectLst/>
            </a:endParaRPr>
          </a:p>
          <a:p>
            <a:pPr marL="0" indent="0">
              <a:buNone/>
            </a:pPr>
            <a:r>
              <a:rPr lang="en-US" sz="1800" dirty="0">
                <a:effectLst/>
              </a:rPr>
              <a:t>Half of the PK-2 ELL population in Region One speaks Spanish as a native language. Research strongly supports the development of native language as the biggest predictor of future second language acquisition success. This session </a:t>
            </a:r>
            <a:r>
              <a:rPr lang="en-US" sz="1800" dirty="0" smtClean="0">
                <a:effectLst/>
              </a:rPr>
              <a:t>addresses </a:t>
            </a:r>
            <a:r>
              <a:rPr lang="en-US" sz="1800" dirty="0">
                <a:effectLst/>
              </a:rPr>
              <a:t>the essential components of early Spanish reading instruction and includes activities to address transferable skills for English language development. </a:t>
            </a:r>
            <a:r>
              <a:rPr lang="en-US" sz="1800" i="1" dirty="0">
                <a:effectLst/>
              </a:rPr>
              <a:t>Note: Session will be delivered in Spanish.</a:t>
            </a:r>
            <a:endParaRPr lang="en-US" sz="1800" dirty="0">
              <a:effectLst/>
            </a:endParaRPr>
          </a:p>
          <a:p>
            <a:pPr marL="0" indent="0">
              <a:buNone/>
            </a:pPr>
            <a:r>
              <a:rPr lang="en-US" sz="1800" b="1" i="1" dirty="0" smtClean="0">
                <a:effectLst/>
              </a:rPr>
              <a:t>Available at </a:t>
            </a:r>
            <a:r>
              <a:rPr lang="en-US" sz="1800" b="1" i="1" dirty="0">
                <a:effectLst/>
              </a:rPr>
              <a:t>the district </a:t>
            </a:r>
            <a:r>
              <a:rPr lang="en-US" sz="1800" b="1" i="1" dirty="0" smtClean="0">
                <a:effectLst/>
              </a:rPr>
              <a:t>level</a:t>
            </a:r>
            <a:endParaRPr lang="en-US" sz="1800" dirty="0">
              <a:effectLst/>
            </a:endParaRPr>
          </a:p>
        </p:txBody>
      </p:sp>
    </p:spTree>
    <p:extLst>
      <p:ext uri="{BB962C8B-B14F-4D97-AF65-F5344CB8AC3E}">
        <p14:creationId xmlns:p14="http://schemas.microsoft.com/office/powerpoint/2010/main" val="22232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666"/>
            <a:ext cx="8229600" cy="1143000"/>
          </a:xfrm>
        </p:spPr>
        <p:txBody>
          <a:bodyPr/>
          <a:lstStyle/>
          <a:p>
            <a:r>
              <a:rPr lang="en-US" dirty="0" smtClean="0"/>
              <a:t>ACELERA</a:t>
            </a:r>
            <a:endParaRPr lang="en-US" dirty="0"/>
          </a:p>
        </p:txBody>
      </p:sp>
      <p:sp>
        <p:nvSpPr>
          <p:cNvPr id="3" name="Content Placeholder 2"/>
          <p:cNvSpPr>
            <a:spLocks noGrp="1"/>
          </p:cNvSpPr>
          <p:nvPr>
            <p:ph idx="1"/>
          </p:nvPr>
        </p:nvSpPr>
        <p:spPr>
          <a:xfrm>
            <a:off x="739775" y="2653113"/>
            <a:ext cx="7662864" cy="3267169"/>
          </a:xfrm>
        </p:spPr>
        <p:txBody>
          <a:bodyPr>
            <a:noAutofit/>
          </a:bodyPr>
          <a:lstStyle/>
          <a:p>
            <a:pPr marL="0" indent="0">
              <a:lnSpc>
                <a:spcPct val="120000"/>
              </a:lnSpc>
              <a:buNone/>
            </a:pPr>
            <a:r>
              <a:rPr lang="en-US" sz="1800" b="1" dirty="0" smtClean="0">
                <a:effectLst/>
              </a:rPr>
              <a:t>Audience</a:t>
            </a:r>
            <a:r>
              <a:rPr lang="en-US" sz="1800" b="1" dirty="0">
                <a:effectLst/>
              </a:rPr>
              <a:t>: PK-5</a:t>
            </a:r>
            <a:r>
              <a:rPr lang="en-US" sz="1800" b="1" baseline="30000" dirty="0">
                <a:effectLst/>
              </a:rPr>
              <a:t>th</a:t>
            </a:r>
            <a:r>
              <a:rPr lang="en-US" sz="1800" b="1" dirty="0">
                <a:effectLst/>
              </a:rPr>
              <a:t> Bilingual teachers</a:t>
            </a:r>
            <a:endParaRPr lang="en-US" sz="1800" dirty="0">
              <a:effectLst/>
            </a:endParaRPr>
          </a:p>
          <a:p>
            <a:pPr marL="0" indent="0">
              <a:lnSpc>
                <a:spcPct val="120000"/>
              </a:lnSpc>
              <a:buNone/>
            </a:pPr>
            <a:r>
              <a:rPr lang="en-US" sz="1800" dirty="0">
                <a:effectLst/>
              </a:rPr>
              <a:t>The majority of bilingual students are Spanish-speaking, so it is imperative to learn how to address effective Spanish instruction in PK-5th classroom. This 3-day session is the Spanish version of </a:t>
            </a:r>
            <a:r>
              <a:rPr lang="en-US" sz="1800" dirty="0" err="1">
                <a:effectLst/>
              </a:rPr>
              <a:t>ExCELL</a:t>
            </a:r>
            <a:r>
              <a:rPr lang="en-US" sz="1800" dirty="0">
                <a:effectLst/>
              </a:rPr>
              <a:t> (Expediting Reading Comprehension for ELLs), developed by Dr. Margarita </a:t>
            </a:r>
            <a:r>
              <a:rPr lang="en-US" sz="1800" dirty="0" err="1">
                <a:effectLst/>
              </a:rPr>
              <a:t>Calderón</a:t>
            </a:r>
            <a:r>
              <a:rPr lang="en-US" sz="1800" dirty="0">
                <a:effectLst/>
              </a:rPr>
              <a:t>. Participants will focus on the development of academic language and the integration of reading, writing, listening, speaking and grammar through the use of various strategies that model and stimulate literacy, </a:t>
            </a:r>
            <a:r>
              <a:rPr lang="en-US" sz="1800" dirty="0" err="1">
                <a:effectLst/>
              </a:rPr>
              <a:t>oracy</a:t>
            </a:r>
            <a:r>
              <a:rPr lang="en-US" sz="1800" dirty="0">
                <a:effectLst/>
              </a:rPr>
              <a:t>, and content mastery.</a:t>
            </a:r>
          </a:p>
          <a:p>
            <a:pPr marL="0" indent="0">
              <a:lnSpc>
                <a:spcPct val="120000"/>
              </a:lnSpc>
              <a:buNone/>
            </a:pPr>
            <a:r>
              <a:rPr lang="en-US" sz="1800" b="1" i="1" dirty="0">
                <a:effectLst/>
              </a:rPr>
              <a:t>Available at the district level</a:t>
            </a:r>
            <a:endParaRPr lang="en-US" sz="1800" dirty="0">
              <a:effectLst/>
            </a:endParaRPr>
          </a:p>
          <a:p>
            <a:pPr marL="0" indent="0">
              <a:lnSpc>
                <a:spcPct val="120000"/>
              </a:lnSpc>
              <a:buNone/>
            </a:pPr>
            <a:endParaRPr lang="en-US" sz="1800" dirty="0"/>
          </a:p>
        </p:txBody>
      </p:sp>
    </p:spTree>
    <p:extLst>
      <p:ext uri="{BB962C8B-B14F-4D97-AF65-F5344CB8AC3E}">
        <p14:creationId xmlns:p14="http://schemas.microsoft.com/office/powerpoint/2010/main" val="26883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10" y="430407"/>
            <a:ext cx="8093016" cy="1283167"/>
          </a:xfrm>
        </p:spPr>
        <p:txBody>
          <a:bodyPr/>
          <a:lstStyle/>
          <a:p>
            <a:r>
              <a:rPr lang="en-US" dirty="0" err="1" smtClean="0"/>
              <a:t>Gramática</a:t>
            </a:r>
            <a:r>
              <a:rPr lang="en-US" dirty="0" smtClean="0"/>
              <a:t> y </a:t>
            </a:r>
            <a:r>
              <a:rPr lang="en-US" dirty="0" err="1" smtClean="0"/>
              <a:t>ortografía</a:t>
            </a:r>
            <a:r>
              <a:rPr lang="en-US" dirty="0" smtClean="0"/>
              <a:t> </a:t>
            </a:r>
            <a:br>
              <a:rPr lang="en-US" dirty="0" smtClean="0"/>
            </a:br>
            <a:r>
              <a:rPr lang="en-US" dirty="0" smtClean="0"/>
              <a:t>en </a:t>
            </a:r>
            <a:r>
              <a:rPr lang="en-US" dirty="0" err="1" smtClean="0"/>
              <a:t>español</a:t>
            </a:r>
            <a:endParaRPr lang="en-US" dirty="0"/>
          </a:p>
        </p:txBody>
      </p:sp>
      <p:sp>
        <p:nvSpPr>
          <p:cNvPr id="3" name="Content Placeholder 2"/>
          <p:cNvSpPr>
            <a:spLocks noGrp="1"/>
          </p:cNvSpPr>
          <p:nvPr>
            <p:ph idx="1"/>
          </p:nvPr>
        </p:nvSpPr>
        <p:spPr>
          <a:xfrm>
            <a:off x="739774" y="2770094"/>
            <a:ext cx="7848651" cy="3267169"/>
          </a:xfrm>
        </p:spPr>
        <p:txBody>
          <a:bodyPr>
            <a:noAutofit/>
          </a:bodyPr>
          <a:lstStyle/>
          <a:p>
            <a:pPr marL="0" indent="0">
              <a:buNone/>
            </a:pPr>
            <a:r>
              <a:rPr lang="es-ES" sz="1800" b="1" dirty="0" err="1" smtClean="0">
                <a:effectLst/>
              </a:rPr>
              <a:t>Audience</a:t>
            </a:r>
            <a:r>
              <a:rPr lang="es-ES" sz="1800" b="1" dirty="0">
                <a:effectLst/>
              </a:rPr>
              <a:t>: PK-5</a:t>
            </a:r>
            <a:r>
              <a:rPr lang="es-ES" sz="1800" b="1" baseline="30000" dirty="0">
                <a:effectLst/>
              </a:rPr>
              <a:t>th</a:t>
            </a:r>
            <a:r>
              <a:rPr lang="es-ES" sz="1800" b="1" dirty="0">
                <a:effectLst/>
              </a:rPr>
              <a:t> </a:t>
            </a:r>
            <a:r>
              <a:rPr lang="es-ES" sz="1800" b="1" dirty="0" err="1">
                <a:effectLst/>
              </a:rPr>
              <a:t>Bilingual</a:t>
            </a:r>
            <a:r>
              <a:rPr lang="es-ES" sz="1800" b="1" dirty="0">
                <a:effectLst/>
              </a:rPr>
              <a:t> </a:t>
            </a:r>
            <a:r>
              <a:rPr lang="es-ES" sz="1800" b="1" dirty="0" err="1">
                <a:effectLst/>
              </a:rPr>
              <a:t>teachers</a:t>
            </a:r>
            <a:endParaRPr lang="en-US" sz="1800" dirty="0">
              <a:effectLst/>
            </a:endParaRPr>
          </a:p>
          <a:p>
            <a:pPr marL="0" indent="0">
              <a:buNone/>
            </a:pPr>
            <a:r>
              <a:rPr lang="en-US" sz="1800" dirty="0">
                <a:effectLst/>
              </a:rPr>
              <a:t>One of the biggest challenges for bilingual teachers of Spanish speaking students is the use of formal academic Spanish vocabulary in the classroom. In this 2-day session, teachers will practice the use of the traditional Spanish spelling and writing skills, while developing resources to teach through their student’s native language. Teachers will receive materials, master copies to develop </a:t>
            </a:r>
            <a:r>
              <a:rPr lang="en-US" sz="1800" dirty="0" err="1">
                <a:effectLst/>
              </a:rPr>
              <a:t>manipulatives</a:t>
            </a:r>
            <a:r>
              <a:rPr lang="en-US" sz="1800" dirty="0">
                <a:effectLst/>
              </a:rPr>
              <a:t>, and the book: La </a:t>
            </a:r>
            <a:r>
              <a:rPr lang="en-US" sz="1800" dirty="0" err="1">
                <a:effectLst/>
              </a:rPr>
              <a:t>ortografía</a:t>
            </a:r>
            <a:r>
              <a:rPr lang="en-US" sz="1800" dirty="0">
                <a:effectLst/>
              </a:rPr>
              <a:t> de la </a:t>
            </a:r>
            <a:r>
              <a:rPr lang="en-US" sz="1800" dirty="0" err="1">
                <a:effectLst/>
              </a:rPr>
              <a:t>lengua</a:t>
            </a:r>
            <a:r>
              <a:rPr lang="en-US" sz="1800" dirty="0">
                <a:effectLst/>
              </a:rPr>
              <a:t> Española, </a:t>
            </a:r>
            <a:r>
              <a:rPr lang="en-US" sz="1800" dirty="0" err="1">
                <a:effectLst/>
              </a:rPr>
              <a:t>reglas</a:t>
            </a:r>
            <a:r>
              <a:rPr lang="en-US" sz="1800" dirty="0">
                <a:effectLst/>
              </a:rPr>
              <a:t> y </a:t>
            </a:r>
            <a:r>
              <a:rPr lang="en-US" sz="1800" dirty="0" err="1">
                <a:effectLst/>
              </a:rPr>
              <a:t>ejercicios</a:t>
            </a:r>
            <a:r>
              <a:rPr lang="en-US" sz="1800" dirty="0">
                <a:effectLst/>
              </a:rPr>
              <a:t>, published by Larousse.</a:t>
            </a:r>
          </a:p>
          <a:p>
            <a:pPr marL="0" indent="0">
              <a:buNone/>
            </a:pPr>
            <a:r>
              <a:rPr lang="en-US" sz="1800" b="1" i="1" dirty="0" smtClean="0">
                <a:effectLst/>
              </a:rPr>
              <a:t>Available at </a:t>
            </a:r>
            <a:r>
              <a:rPr lang="en-US" sz="1800" b="1" i="1" dirty="0">
                <a:effectLst/>
              </a:rPr>
              <a:t>the district level</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21224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680"/>
            <a:ext cx="8229600" cy="1143000"/>
          </a:xfrm>
        </p:spPr>
        <p:txBody>
          <a:bodyPr/>
          <a:lstStyle/>
          <a:p>
            <a:r>
              <a:rPr lang="en-US" dirty="0" err="1" smtClean="0"/>
              <a:t>Capacitando</a:t>
            </a:r>
            <a:r>
              <a:rPr lang="en-US" dirty="0" smtClean="0"/>
              <a:t> a los padres de </a:t>
            </a:r>
            <a:r>
              <a:rPr lang="en-US" dirty="0" err="1" smtClean="0"/>
              <a:t>estudiantes</a:t>
            </a:r>
            <a:r>
              <a:rPr lang="en-US" dirty="0" smtClean="0"/>
              <a:t> </a:t>
            </a:r>
            <a:r>
              <a:rPr lang="en-US" dirty="0" err="1" smtClean="0"/>
              <a:t>bilingües</a:t>
            </a:r>
            <a:endParaRPr lang="en-US" dirty="0"/>
          </a:p>
        </p:txBody>
      </p:sp>
      <p:sp>
        <p:nvSpPr>
          <p:cNvPr id="3" name="Content Placeholder 2"/>
          <p:cNvSpPr>
            <a:spLocks noGrp="1"/>
          </p:cNvSpPr>
          <p:nvPr>
            <p:ph idx="1"/>
          </p:nvPr>
        </p:nvSpPr>
        <p:spPr/>
        <p:txBody>
          <a:bodyPr>
            <a:noAutofit/>
          </a:bodyPr>
          <a:lstStyle/>
          <a:p>
            <a:pPr marL="0" indent="0">
              <a:buNone/>
            </a:pPr>
            <a:r>
              <a:rPr lang="en-US" sz="1800" b="1" dirty="0" smtClean="0">
                <a:effectLst/>
              </a:rPr>
              <a:t>Audience</a:t>
            </a:r>
            <a:r>
              <a:rPr lang="en-US" sz="1800" b="1" dirty="0">
                <a:effectLst/>
              </a:rPr>
              <a:t>: Parents of English Language Learners</a:t>
            </a:r>
            <a:endParaRPr lang="en-US" sz="1800" dirty="0">
              <a:effectLst/>
            </a:endParaRPr>
          </a:p>
          <a:p>
            <a:pPr marL="0" indent="0">
              <a:buNone/>
            </a:pPr>
            <a:r>
              <a:rPr lang="en-US" sz="1800" dirty="0">
                <a:effectLst/>
              </a:rPr>
              <a:t>In order for ELLs to be successful in school and in life, school systems must honor and empower their families and their communities. In this one-day session, parents will learn about the following topics: the characteristics of English Language Learners; how schools identify and place bilingual children; and the laws governing bilingual/ESL education in Texas. This session supports Title III funded districts in meeting requirements for parent and community participation. Participants will receive resources and strategies to better support the academic development of their children at home. Note: Session will be delivered in Spanish.</a:t>
            </a:r>
          </a:p>
          <a:p>
            <a:pPr marL="0" indent="0">
              <a:buNone/>
            </a:pPr>
            <a:r>
              <a:rPr lang="en-US" sz="1800" b="1" i="1" dirty="0">
                <a:effectLst/>
              </a:rPr>
              <a:t>Available at the district level</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169520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BTLPT</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smtClean="0">
                <a:effectLst/>
              </a:rPr>
              <a:t>Audience</a:t>
            </a:r>
            <a:r>
              <a:rPr lang="en-US" sz="2000" b="1" dirty="0">
                <a:effectLst/>
              </a:rPr>
              <a:t>: Teachers seeking a bilingual certification</a:t>
            </a:r>
            <a:endParaRPr lang="en-US" sz="2000" dirty="0">
              <a:effectLst/>
            </a:endParaRPr>
          </a:p>
          <a:p>
            <a:pPr marL="0" indent="0">
              <a:buNone/>
            </a:pPr>
            <a:r>
              <a:rPr lang="en-US" sz="2000" dirty="0">
                <a:effectLst/>
              </a:rPr>
              <a:t>Educators will review important information to obtain the best scores possible and obtain their Bilingual certification. They will learn the best test-taking strategies and obtain additional home-study materials. This session will address the test framework, and teachers will have the opportunity to practice reading, listening and writing skills in Spanish.</a:t>
            </a:r>
          </a:p>
          <a:p>
            <a:pPr marL="0" indent="0">
              <a:buNone/>
            </a:pPr>
            <a:r>
              <a:rPr lang="en-US" sz="2000" b="1" i="1" dirty="0">
                <a:effectLst/>
              </a:rPr>
              <a:t>Available at the district level</a:t>
            </a:r>
            <a:endParaRPr lang="en-US" sz="2000" dirty="0">
              <a:effectLst/>
            </a:endParaRPr>
          </a:p>
          <a:p>
            <a:pPr marL="0" indent="0">
              <a:buNone/>
            </a:pPr>
            <a:endParaRPr lang="en-US" sz="2000" dirty="0"/>
          </a:p>
        </p:txBody>
      </p:sp>
    </p:spTree>
    <p:extLst>
      <p:ext uri="{BB962C8B-B14F-4D97-AF65-F5344CB8AC3E}">
        <p14:creationId xmlns:p14="http://schemas.microsoft.com/office/powerpoint/2010/main" val="325708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ESL </a:t>
            </a:r>
            <a:r>
              <a:rPr lang="en-US" dirty="0" err="1" smtClean="0"/>
              <a:t>TExES</a:t>
            </a:r>
            <a:endParaRPr lang="en-US" dirty="0"/>
          </a:p>
        </p:txBody>
      </p:sp>
      <p:sp>
        <p:nvSpPr>
          <p:cNvPr id="3" name="Content Placeholder 2"/>
          <p:cNvSpPr>
            <a:spLocks noGrp="1"/>
          </p:cNvSpPr>
          <p:nvPr>
            <p:ph idx="1"/>
          </p:nvPr>
        </p:nvSpPr>
        <p:spPr/>
        <p:txBody>
          <a:bodyPr>
            <a:noAutofit/>
          </a:bodyPr>
          <a:lstStyle/>
          <a:p>
            <a:pPr marL="0" indent="0">
              <a:buNone/>
            </a:pPr>
            <a:r>
              <a:rPr lang="en-US" sz="2000" b="1" dirty="0" smtClean="0">
                <a:effectLst/>
              </a:rPr>
              <a:t>Audience</a:t>
            </a:r>
            <a:r>
              <a:rPr lang="en-US" sz="2000" b="1" dirty="0">
                <a:effectLst/>
              </a:rPr>
              <a:t>: Teachers seeking an ESL certification</a:t>
            </a:r>
            <a:endParaRPr lang="en-US" sz="2000" dirty="0">
              <a:effectLst/>
            </a:endParaRPr>
          </a:p>
          <a:p>
            <a:pPr marL="0" indent="0">
              <a:buNone/>
            </a:pPr>
            <a:r>
              <a:rPr lang="en-US" sz="2000" dirty="0">
                <a:effectLst/>
              </a:rPr>
              <a:t>This session is designed to help Texas educators prepare for the ESL </a:t>
            </a:r>
            <a:r>
              <a:rPr lang="en-US" sz="2000" dirty="0" err="1">
                <a:effectLst/>
              </a:rPr>
              <a:t>TExES</a:t>
            </a:r>
            <a:r>
              <a:rPr lang="en-US" sz="2000" dirty="0">
                <a:effectLst/>
              </a:rPr>
              <a:t> test #154. Teachers will gain valuable knowledge based on the Texas educator standards. They will review the ESL </a:t>
            </a:r>
            <a:r>
              <a:rPr lang="en-US" sz="2000" dirty="0" err="1">
                <a:effectLst/>
              </a:rPr>
              <a:t>TExES</a:t>
            </a:r>
            <a:r>
              <a:rPr lang="en-US" sz="2000" dirty="0">
                <a:effectLst/>
              </a:rPr>
              <a:t> domains, competencies, and the test questions format, information on state mandated ESL policies, second language acquisition, language concepts, ESL instructional strategies, and English literacy development. </a:t>
            </a:r>
          </a:p>
          <a:p>
            <a:pPr marL="0" indent="0">
              <a:buNone/>
            </a:pPr>
            <a:r>
              <a:rPr lang="en-US" sz="2000" b="1" i="1" dirty="0">
                <a:effectLst/>
              </a:rPr>
              <a:t>Available at the district level</a:t>
            </a:r>
            <a:endParaRPr lang="en-US" sz="2000" dirty="0">
              <a:effectLst/>
            </a:endParaRPr>
          </a:p>
          <a:p>
            <a:pPr marL="0" indent="0">
              <a:buNone/>
            </a:pPr>
            <a:endParaRPr lang="en-US" sz="2000" dirty="0"/>
          </a:p>
        </p:txBody>
      </p:sp>
    </p:spTree>
    <p:extLst>
      <p:ext uri="{BB962C8B-B14F-4D97-AF65-F5344CB8AC3E}">
        <p14:creationId xmlns:p14="http://schemas.microsoft.com/office/powerpoint/2010/main" val="4790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52" y="363560"/>
            <a:ext cx="8153991" cy="1283167"/>
          </a:xfrm>
        </p:spPr>
        <p:txBody>
          <a:bodyPr/>
          <a:lstStyle/>
          <a:p>
            <a:r>
              <a:rPr lang="en-US" dirty="0" smtClean="0"/>
              <a:t>ELL Leadership </a:t>
            </a:r>
            <a:r>
              <a:rPr lang="en-US" dirty="0"/>
              <a:t>A</a:t>
            </a:r>
            <a:r>
              <a:rPr lang="en-US" dirty="0" smtClean="0"/>
              <a:t>cademy</a:t>
            </a:r>
            <a:endParaRPr lang="en-US" dirty="0"/>
          </a:p>
        </p:txBody>
      </p:sp>
      <p:sp>
        <p:nvSpPr>
          <p:cNvPr id="3" name="Content Placeholder 2"/>
          <p:cNvSpPr>
            <a:spLocks noGrp="1"/>
          </p:cNvSpPr>
          <p:nvPr>
            <p:ph idx="1"/>
          </p:nvPr>
        </p:nvSpPr>
        <p:spPr>
          <a:xfrm>
            <a:off x="739775" y="2619686"/>
            <a:ext cx="7662864" cy="3267169"/>
          </a:xfrm>
        </p:spPr>
        <p:txBody>
          <a:bodyPr>
            <a:noAutofit/>
          </a:bodyPr>
          <a:lstStyle/>
          <a:p>
            <a:pPr marL="0" indent="0">
              <a:buNone/>
            </a:pPr>
            <a:r>
              <a:rPr lang="en-US" sz="1800" b="1" dirty="0" smtClean="0">
                <a:effectLst/>
              </a:rPr>
              <a:t>Audience</a:t>
            </a:r>
            <a:r>
              <a:rPr lang="en-US" sz="1800" b="1" dirty="0">
                <a:effectLst/>
              </a:rPr>
              <a:t>: Campus and District Instructional Leaders</a:t>
            </a:r>
            <a:endParaRPr lang="en-US" sz="1800" dirty="0">
              <a:effectLst/>
            </a:endParaRPr>
          </a:p>
          <a:p>
            <a:pPr marL="0" indent="0">
              <a:buNone/>
            </a:pPr>
            <a:r>
              <a:rPr lang="en-US" sz="1800" dirty="0">
                <a:effectLst/>
              </a:rPr>
              <a:t>Instructional leaders must develop a deep understanding of ELL issues in order to ensure the academic, linguistic and affective success of this growing population. During this 6-day academy, leaders will explore and analyze a variety of topics, including: second language acquisition; LPAC decision-making and its impact on instruction; ELL data analysis, coding and state/federal accountability; best instructional practices for ELLs; among others. Cohort will meet face-to-face six times a year and participate in a virtual community through </a:t>
            </a:r>
            <a:r>
              <a:rPr lang="en-US" sz="1800" dirty="0" smtClean="0">
                <a:effectLst/>
              </a:rPr>
              <a:t>Edmodo.</a:t>
            </a:r>
            <a:endParaRPr lang="en-US" sz="1800" dirty="0">
              <a:effectLst/>
            </a:endParaRPr>
          </a:p>
          <a:p>
            <a:pPr marL="0" indent="0">
              <a:buNone/>
            </a:pPr>
            <a:r>
              <a:rPr lang="en-US" sz="1800" b="1" i="1" dirty="0" smtClean="0">
                <a:effectLst/>
              </a:rPr>
              <a:t>WS</a:t>
            </a:r>
            <a:r>
              <a:rPr lang="en-US" sz="1800" b="1" i="1" dirty="0">
                <a:effectLst/>
              </a:rPr>
              <a:t># </a:t>
            </a:r>
            <a:r>
              <a:rPr lang="en-US" sz="1800" b="1" i="1" dirty="0" smtClean="0">
                <a:effectLst/>
              </a:rPr>
              <a:t>66156</a:t>
            </a:r>
            <a:r>
              <a:rPr lang="en-US" sz="1800" b="1" i="1" dirty="0" smtClean="0">
                <a:effectLst/>
              </a:rPr>
              <a:t>	$</a:t>
            </a:r>
            <a:r>
              <a:rPr lang="en-US" sz="1800" b="1" i="1" dirty="0">
                <a:effectLst/>
              </a:rPr>
              <a:t>750 per person for all 6 </a:t>
            </a:r>
            <a:r>
              <a:rPr lang="en-US" sz="1800" b="1" i="1" dirty="0" smtClean="0">
                <a:effectLst/>
              </a:rPr>
              <a:t>days and access to virtual community</a:t>
            </a:r>
          </a:p>
          <a:p>
            <a:pPr marL="0" indent="0">
              <a:buNone/>
            </a:pPr>
            <a:r>
              <a:rPr lang="en-US" sz="1800" b="1" i="1" dirty="0" smtClean="0">
                <a:effectLst/>
              </a:rPr>
              <a:t>09/26, 11/14, 12/19, 2/6, </a:t>
            </a:r>
            <a:r>
              <a:rPr lang="en-US" sz="1800" b="1" i="1" dirty="0"/>
              <a:t>4</a:t>
            </a:r>
            <a:r>
              <a:rPr lang="en-US" sz="1800" b="1" i="1" dirty="0" smtClean="0">
                <a:effectLst/>
              </a:rPr>
              <a:t>/3, 5/24</a:t>
            </a:r>
            <a:endParaRPr lang="en-US" sz="1800" dirty="0">
              <a:effectLst/>
            </a:endParaRPr>
          </a:p>
          <a:p>
            <a:pPr marL="0" indent="0">
              <a:buNone/>
            </a:pPr>
            <a:r>
              <a:rPr lang="en-US" sz="1800" b="1" i="1" dirty="0">
                <a:effectLst/>
              </a:rPr>
              <a:t/>
            </a:r>
            <a:br>
              <a:rPr lang="en-US" sz="1800" b="1" i="1" dirty="0">
                <a:effectLst/>
              </a:rPr>
            </a:br>
            <a:endParaRPr lang="en-US" sz="1800" dirty="0"/>
          </a:p>
        </p:txBody>
      </p:sp>
    </p:spTree>
    <p:extLst>
      <p:ext uri="{BB962C8B-B14F-4D97-AF65-F5344CB8AC3E}">
        <p14:creationId xmlns:p14="http://schemas.microsoft.com/office/powerpoint/2010/main" val="339219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007" y="-183832"/>
            <a:ext cx="3635375" cy="2209800"/>
          </a:xfrm>
        </p:spPr>
        <p:txBody>
          <a:bodyPr/>
          <a:lstStyle/>
          <a:p>
            <a:r>
              <a:rPr lang="en-US" dirty="0" smtClean="0"/>
              <a:t>Get Connected!</a:t>
            </a:r>
            <a:endParaRPr lang="en-US" dirty="0"/>
          </a:p>
        </p:txBody>
      </p:sp>
      <p:sp>
        <p:nvSpPr>
          <p:cNvPr id="3" name="Text Placeholder 2"/>
          <p:cNvSpPr>
            <a:spLocks noGrp="1"/>
          </p:cNvSpPr>
          <p:nvPr>
            <p:ph type="body" sz="half" idx="2"/>
          </p:nvPr>
        </p:nvSpPr>
        <p:spPr>
          <a:xfrm>
            <a:off x="5051425" y="2203822"/>
            <a:ext cx="3635375" cy="3505667"/>
          </a:xfrm>
        </p:spPr>
        <p:txBody>
          <a:bodyPr>
            <a:noAutofit/>
          </a:bodyPr>
          <a:lstStyle/>
          <a:p>
            <a:r>
              <a:rPr lang="en-US" sz="1800" b="1" dirty="0" smtClean="0"/>
              <a:t>Karina E. Chapa, M.Ed.</a:t>
            </a:r>
          </a:p>
          <a:p>
            <a:r>
              <a:rPr lang="en-US" sz="1800" b="1" dirty="0" smtClean="0"/>
              <a:t>Director</a:t>
            </a:r>
          </a:p>
          <a:p>
            <a:r>
              <a:rPr lang="en-US" sz="1800" dirty="0" smtClean="0">
                <a:hlinkClick r:id="rId2"/>
              </a:rPr>
              <a:t>kchapa@esc1.net</a:t>
            </a:r>
            <a:endParaRPr lang="en-US" sz="1800" dirty="0"/>
          </a:p>
          <a:p>
            <a:endParaRPr lang="en-US" sz="1800" b="1" dirty="0" smtClean="0"/>
          </a:p>
          <a:p>
            <a:r>
              <a:rPr lang="en-US" sz="1800" b="1" dirty="0" err="1" smtClean="0"/>
              <a:t>Xóchitl</a:t>
            </a:r>
            <a:r>
              <a:rPr lang="en-US" sz="1800" b="1" dirty="0" smtClean="0"/>
              <a:t> Rocha, </a:t>
            </a:r>
            <a:r>
              <a:rPr lang="en-US" sz="1800" b="1" dirty="0" err="1" smtClean="0"/>
              <a:t>Ed.D</a:t>
            </a:r>
            <a:r>
              <a:rPr lang="en-US" sz="1800" b="1" dirty="0" smtClean="0"/>
              <a:t>.</a:t>
            </a:r>
            <a:endParaRPr lang="en-US" sz="1800" b="1" dirty="0" smtClean="0"/>
          </a:p>
          <a:p>
            <a:r>
              <a:rPr lang="en-US" sz="1800" b="1" dirty="0" smtClean="0"/>
              <a:t>Specialist</a:t>
            </a:r>
          </a:p>
          <a:p>
            <a:r>
              <a:rPr lang="en-US" sz="1800" dirty="0" smtClean="0">
                <a:hlinkClick r:id="rId3"/>
              </a:rPr>
              <a:t>xrocha@esc1.net</a:t>
            </a:r>
            <a:endParaRPr lang="en-US" sz="1800" dirty="0" smtClean="0"/>
          </a:p>
          <a:p>
            <a:endParaRPr lang="en-US" sz="1800" dirty="0"/>
          </a:p>
          <a:p>
            <a:r>
              <a:rPr lang="en-US" sz="1800" b="1" dirty="0" smtClean="0"/>
              <a:t>Facebook </a:t>
            </a:r>
          </a:p>
          <a:p>
            <a:r>
              <a:rPr lang="en-US" sz="1800" dirty="0" smtClean="0"/>
              <a:t>Region One ESC Bilingual</a:t>
            </a:r>
            <a:endParaRPr lang="en-US" sz="1800" dirty="0"/>
          </a:p>
          <a:p>
            <a:r>
              <a:rPr lang="en-US" sz="1800" b="1" dirty="0" smtClean="0"/>
              <a:t>Twitter</a:t>
            </a:r>
          </a:p>
          <a:p>
            <a:r>
              <a:rPr lang="en-US" sz="1800" dirty="0" smtClean="0"/>
              <a:t>@esc1bilingual</a:t>
            </a:r>
          </a:p>
          <a:p>
            <a:endParaRPr lang="en-US" sz="1800" dirty="0"/>
          </a:p>
        </p:txBody>
      </p:sp>
      <p:pic>
        <p:nvPicPr>
          <p:cNvPr id="7" name="Picture Placeholder 6" descr="2016-08-17 14.10.23.jpg"/>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297144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LPAC BOY TRAINING</a:t>
            </a:r>
            <a:endParaRPr lang="en-US" dirty="0"/>
          </a:p>
        </p:txBody>
      </p:sp>
      <p:sp>
        <p:nvSpPr>
          <p:cNvPr id="3" name="Content Placeholder 2"/>
          <p:cNvSpPr>
            <a:spLocks noGrp="1"/>
          </p:cNvSpPr>
          <p:nvPr>
            <p:ph idx="1"/>
          </p:nvPr>
        </p:nvSpPr>
        <p:spPr>
          <a:xfrm>
            <a:off x="577074" y="2580825"/>
            <a:ext cx="8176562" cy="4297363"/>
          </a:xfrm>
        </p:spPr>
        <p:txBody>
          <a:bodyPr>
            <a:noAutofit/>
          </a:bodyPr>
          <a:lstStyle/>
          <a:p>
            <a:pPr marL="0" indent="0">
              <a:buNone/>
            </a:pPr>
            <a:r>
              <a:rPr lang="en-US" sz="1800" b="1" dirty="0" smtClean="0">
                <a:effectLst/>
              </a:rPr>
              <a:t>Audience</a:t>
            </a:r>
            <a:r>
              <a:rPr lang="en-US" sz="1800" b="1" dirty="0">
                <a:effectLst/>
              </a:rPr>
              <a:t>: K-12th LPAC Committees</a:t>
            </a:r>
            <a:endParaRPr lang="en-US" sz="1800" dirty="0">
              <a:effectLst/>
            </a:endParaRPr>
          </a:p>
          <a:p>
            <a:pPr marL="0" indent="0">
              <a:buNone/>
            </a:pPr>
            <a:r>
              <a:rPr lang="en-US" sz="1800" dirty="0">
                <a:effectLst/>
              </a:rPr>
              <a:t>Identification, placement and assessment decisions can impact ELL achievement. This session will prepare members of your campus/district Language Proficiency Assessment Committee to understand the legal requirements of the LPAC, the required composition of the LPAC and specifically, the beginning of year procedures and documentation requirements for the identification and placement of ELLs. Each district may send up to 5 staff members to the training.</a:t>
            </a:r>
          </a:p>
          <a:p>
            <a:pPr marL="0" indent="0">
              <a:buNone/>
            </a:pPr>
            <a:r>
              <a:rPr lang="en-US" sz="1800" b="1" i="1" dirty="0">
                <a:effectLst/>
              </a:rPr>
              <a:t>Edinburg Area 	</a:t>
            </a:r>
            <a:r>
              <a:rPr lang="en-US" sz="1800" b="1" i="1" dirty="0" smtClean="0">
                <a:effectLst/>
              </a:rPr>
              <a:t>WS</a:t>
            </a:r>
            <a:r>
              <a:rPr lang="en-US" sz="1800" b="1" i="1" dirty="0">
                <a:effectLst/>
              </a:rPr>
              <a:t># </a:t>
            </a:r>
            <a:r>
              <a:rPr lang="en-US" sz="1800" b="1" i="1" dirty="0" smtClean="0">
                <a:effectLst/>
              </a:rPr>
              <a:t>65803</a:t>
            </a:r>
            <a:r>
              <a:rPr lang="en-US" sz="1800" b="1" i="1" dirty="0">
                <a:effectLst/>
              </a:rPr>
              <a:t>	</a:t>
            </a:r>
            <a:r>
              <a:rPr lang="en-US" sz="1800" b="1" i="1" dirty="0" smtClean="0">
                <a:effectLst/>
              </a:rPr>
              <a:t>September </a:t>
            </a:r>
            <a:r>
              <a:rPr lang="en-US" sz="1800" b="1" i="1" dirty="0"/>
              <a:t>7</a:t>
            </a:r>
            <a:r>
              <a:rPr lang="en-US" sz="1800" b="1" i="1" dirty="0" smtClean="0">
                <a:effectLst/>
              </a:rPr>
              <a:t>, 2017 </a:t>
            </a:r>
            <a:r>
              <a:rPr lang="en-US" sz="1800" b="1" i="1" dirty="0" smtClean="0">
                <a:effectLst/>
              </a:rPr>
              <a:t>	</a:t>
            </a:r>
            <a:r>
              <a:rPr lang="en-US" sz="1800" b="1" i="1" dirty="0">
                <a:effectLst/>
              </a:rPr>
              <a:t>	1-4 PM</a:t>
            </a:r>
            <a:endParaRPr lang="en-US" sz="1800" dirty="0">
              <a:effectLst/>
            </a:endParaRPr>
          </a:p>
          <a:p>
            <a:pPr marL="0" indent="0">
              <a:buNone/>
            </a:pPr>
            <a:r>
              <a:rPr lang="en-US" sz="1800" b="1" i="1" dirty="0">
                <a:effectLst/>
              </a:rPr>
              <a:t>Brownsville Area 	WS# </a:t>
            </a:r>
            <a:r>
              <a:rPr lang="en-US" sz="1800" b="1" i="1" dirty="0" smtClean="0"/>
              <a:t>66004</a:t>
            </a:r>
            <a:r>
              <a:rPr lang="en-US" sz="1800" b="1" i="1" dirty="0">
                <a:effectLst/>
              </a:rPr>
              <a:t>	</a:t>
            </a:r>
            <a:r>
              <a:rPr lang="en-US" sz="1800" b="1" i="1" dirty="0" smtClean="0">
                <a:effectLst/>
              </a:rPr>
              <a:t>September </a:t>
            </a:r>
            <a:r>
              <a:rPr lang="en-US" sz="1800" b="1" i="1" dirty="0"/>
              <a:t>6</a:t>
            </a:r>
            <a:r>
              <a:rPr lang="en-US" sz="1800" b="1" i="1" dirty="0" smtClean="0">
                <a:effectLst/>
              </a:rPr>
              <a:t>, </a:t>
            </a:r>
            <a:r>
              <a:rPr lang="en-US" sz="1800" b="1" i="1" dirty="0">
                <a:effectLst/>
              </a:rPr>
              <a:t>2016 	</a:t>
            </a:r>
            <a:r>
              <a:rPr lang="en-US" sz="1800" b="1" i="1" dirty="0" smtClean="0">
                <a:effectLst/>
              </a:rPr>
              <a:t>	1</a:t>
            </a:r>
            <a:r>
              <a:rPr lang="en-US" sz="1800" b="1" i="1" dirty="0">
                <a:effectLst/>
              </a:rPr>
              <a:t>-4 PM</a:t>
            </a:r>
            <a:endParaRPr lang="en-US" sz="1800" dirty="0">
              <a:effectLst/>
            </a:endParaRPr>
          </a:p>
          <a:p>
            <a:pPr marL="0" indent="0">
              <a:buNone/>
            </a:pPr>
            <a:r>
              <a:rPr lang="en-US" sz="1800" b="1" i="1" dirty="0">
                <a:effectLst/>
              </a:rPr>
              <a:t>Laredo Area 	</a:t>
            </a:r>
            <a:r>
              <a:rPr lang="en-US" sz="1800" b="1" i="1" dirty="0" smtClean="0">
                <a:effectLst/>
              </a:rPr>
              <a:t>WS</a:t>
            </a:r>
            <a:r>
              <a:rPr lang="en-US" sz="1800" b="1" i="1" dirty="0">
                <a:effectLst/>
              </a:rPr>
              <a:t># </a:t>
            </a:r>
            <a:r>
              <a:rPr lang="en-US" sz="1800" b="1" i="1" dirty="0" smtClean="0"/>
              <a:t>65989</a:t>
            </a:r>
            <a:r>
              <a:rPr lang="en-US" sz="1800" b="1" i="1" dirty="0">
                <a:effectLst/>
              </a:rPr>
              <a:t>	</a:t>
            </a:r>
            <a:r>
              <a:rPr lang="en-US" sz="1800" b="1" i="1" dirty="0" smtClean="0">
                <a:effectLst/>
              </a:rPr>
              <a:t>September </a:t>
            </a:r>
            <a:r>
              <a:rPr lang="en-US" sz="1800" b="1" i="1" dirty="0"/>
              <a:t>5</a:t>
            </a:r>
            <a:r>
              <a:rPr lang="en-US" sz="1800" b="1" i="1" dirty="0" smtClean="0">
                <a:effectLst/>
              </a:rPr>
              <a:t>, </a:t>
            </a:r>
            <a:r>
              <a:rPr lang="en-US" sz="1800" b="1" i="1" dirty="0">
                <a:effectLst/>
              </a:rPr>
              <a:t>2016 	</a:t>
            </a:r>
            <a:r>
              <a:rPr lang="en-US" sz="1800" b="1" i="1" dirty="0" smtClean="0">
                <a:effectLst/>
              </a:rPr>
              <a:t>	</a:t>
            </a:r>
            <a:r>
              <a:rPr lang="en-US" sz="1800" b="1" i="1" dirty="0" smtClean="0">
                <a:effectLst/>
              </a:rPr>
              <a:t>12-3 </a:t>
            </a:r>
            <a:r>
              <a:rPr lang="en-US" sz="1800" b="1" i="1" dirty="0">
                <a:effectLst/>
              </a:rPr>
              <a:t>PM</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210776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LPAC MOY TRAINING</a:t>
            </a:r>
            <a:endParaRPr lang="en-US" dirty="0"/>
          </a:p>
        </p:txBody>
      </p:sp>
      <p:sp>
        <p:nvSpPr>
          <p:cNvPr id="3" name="Content Placeholder 2"/>
          <p:cNvSpPr>
            <a:spLocks noGrp="1"/>
          </p:cNvSpPr>
          <p:nvPr>
            <p:ph idx="1"/>
          </p:nvPr>
        </p:nvSpPr>
        <p:spPr>
          <a:xfrm>
            <a:off x="779463" y="2564113"/>
            <a:ext cx="7792254" cy="4297363"/>
          </a:xfrm>
        </p:spPr>
        <p:txBody>
          <a:bodyPr>
            <a:noAutofit/>
          </a:bodyPr>
          <a:lstStyle/>
          <a:p>
            <a:pPr marL="0" indent="0">
              <a:buNone/>
            </a:pPr>
            <a:r>
              <a:rPr lang="en-US" sz="1800" b="1" dirty="0" smtClean="0">
                <a:effectLst/>
              </a:rPr>
              <a:t>Audience</a:t>
            </a:r>
            <a:r>
              <a:rPr lang="en-US" sz="1800" b="1" dirty="0">
                <a:effectLst/>
              </a:rPr>
              <a:t>: K-12th LPAC Committees</a:t>
            </a:r>
            <a:endParaRPr lang="en-US" sz="1800" dirty="0">
              <a:effectLst/>
            </a:endParaRPr>
          </a:p>
          <a:p>
            <a:pPr marL="0" indent="0">
              <a:buNone/>
            </a:pPr>
            <a:r>
              <a:rPr lang="en-US" sz="1800" dirty="0">
                <a:effectLst/>
              </a:rPr>
              <a:t>Assessment decisions have a direct impact in school and district accountability. LPAC members will be trained in how to make the most appropriate assessment decision for each English Language Learner, including the language and version of the test, as well as any necessary and allowable linguistic accommodation. Each district may send up to 5 staff members to the training.</a:t>
            </a:r>
          </a:p>
          <a:p>
            <a:pPr marL="0" indent="0">
              <a:buNone/>
            </a:pPr>
            <a:r>
              <a:rPr lang="en-US" sz="1800" b="1" i="1" dirty="0">
                <a:effectLst/>
              </a:rPr>
              <a:t>Edinburg Area 	WS# </a:t>
            </a:r>
            <a:r>
              <a:rPr lang="en-US" sz="1800" b="1" i="1" dirty="0" smtClean="0"/>
              <a:t>65805</a:t>
            </a:r>
            <a:r>
              <a:rPr lang="en-US" sz="1800" b="1" i="1" dirty="0">
                <a:effectLst/>
              </a:rPr>
              <a:t>	</a:t>
            </a:r>
            <a:r>
              <a:rPr lang="en-US" sz="1800" b="1" i="1" dirty="0" smtClean="0">
                <a:effectLst/>
              </a:rPr>
              <a:t>December </a:t>
            </a:r>
            <a:r>
              <a:rPr lang="en-US" sz="1800" b="1" i="1" dirty="0" smtClean="0"/>
              <a:t>14</a:t>
            </a:r>
            <a:r>
              <a:rPr lang="en-US" sz="1800" b="1" i="1" dirty="0" smtClean="0">
                <a:effectLst/>
              </a:rPr>
              <a:t>, 2017</a:t>
            </a:r>
            <a:r>
              <a:rPr lang="en-US" sz="1800" b="1" i="1" dirty="0">
                <a:effectLst/>
              </a:rPr>
              <a:t>	</a:t>
            </a:r>
            <a:r>
              <a:rPr lang="en-US" sz="1800" b="1" i="1" dirty="0" smtClean="0">
                <a:effectLst/>
              </a:rPr>
              <a:t>	1-4 </a:t>
            </a:r>
            <a:r>
              <a:rPr lang="en-US" sz="1800" b="1" i="1" dirty="0">
                <a:effectLst/>
              </a:rPr>
              <a:t>PM</a:t>
            </a:r>
            <a:endParaRPr lang="en-US" sz="1800" dirty="0">
              <a:effectLst/>
            </a:endParaRPr>
          </a:p>
          <a:p>
            <a:pPr marL="0" indent="0">
              <a:buNone/>
            </a:pPr>
            <a:r>
              <a:rPr lang="en-US" sz="1800" b="1" i="1" dirty="0">
                <a:effectLst/>
              </a:rPr>
              <a:t>Brownsville Area 	WS# </a:t>
            </a:r>
            <a:r>
              <a:rPr lang="en-US" sz="1800" b="1" i="1" dirty="0" smtClean="0"/>
              <a:t>66134</a:t>
            </a:r>
            <a:r>
              <a:rPr lang="en-US" sz="1800" b="1" i="1" dirty="0">
                <a:effectLst/>
              </a:rPr>
              <a:t>	</a:t>
            </a:r>
            <a:r>
              <a:rPr lang="en-US" sz="1800" b="1" i="1" dirty="0" smtClean="0">
                <a:effectLst/>
              </a:rPr>
              <a:t>December </a:t>
            </a:r>
            <a:r>
              <a:rPr lang="en-US" sz="1800" b="1" i="1" dirty="0" smtClean="0"/>
              <a:t>13</a:t>
            </a:r>
            <a:r>
              <a:rPr lang="en-US" sz="1800" b="1" i="1" dirty="0" smtClean="0">
                <a:effectLst/>
              </a:rPr>
              <a:t>, 2017 </a:t>
            </a:r>
            <a:r>
              <a:rPr lang="en-US" sz="1800" b="1" i="1" dirty="0">
                <a:effectLst/>
              </a:rPr>
              <a:t>	</a:t>
            </a:r>
            <a:r>
              <a:rPr lang="en-US" sz="1800" b="1" i="1" dirty="0" smtClean="0">
                <a:effectLst/>
              </a:rPr>
              <a:t>	1-4 </a:t>
            </a:r>
            <a:r>
              <a:rPr lang="en-US" sz="1800" b="1" i="1" dirty="0">
                <a:effectLst/>
              </a:rPr>
              <a:t>PM </a:t>
            </a:r>
            <a:endParaRPr lang="en-US" sz="1800" dirty="0">
              <a:effectLst/>
            </a:endParaRPr>
          </a:p>
          <a:p>
            <a:pPr marL="0" indent="0">
              <a:buNone/>
            </a:pPr>
            <a:r>
              <a:rPr lang="en-US" sz="1800" b="1" i="1" dirty="0">
                <a:effectLst/>
              </a:rPr>
              <a:t>Laredo Area 	</a:t>
            </a:r>
            <a:r>
              <a:rPr lang="en-US" sz="1800" b="1" i="1" dirty="0" smtClean="0">
                <a:effectLst/>
              </a:rPr>
              <a:t>WS</a:t>
            </a:r>
            <a:r>
              <a:rPr lang="en-US" sz="1800" b="1" i="1" dirty="0">
                <a:effectLst/>
              </a:rPr>
              <a:t># </a:t>
            </a:r>
            <a:r>
              <a:rPr lang="en-US" sz="1800" b="1" i="1" dirty="0" smtClean="0"/>
              <a:t>65991</a:t>
            </a:r>
            <a:r>
              <a:rPr lang="en-US" sz="1800" b="1" i="1" dirty="0">
                <a:effectLst/>
              </a:rPr>
              <a:t>	</a:t>
            </a:r>
            <a:r>
              <a:rPr lang="en-US" sz="1800" b="1" i="1" dirty="0" smtClean="0">
                <a:effectLst/>
              </a:rPr>
              <a:t>December </a:t>
            </a:r>
            <a:r>
              <a:rPr lang="en-US" sz="1800" b="1" i="1" dirty="0" smtClean="0">
                <a:effectLst/>
              </a:rPr>
              <a:t>12, 2017 </a:t>
            </a:r>
            <a:r>
              <a:rPr lang="en-US" sz="1800" b="1" i="1" dirty="0">
                <a:effectLst/>
              </a:rPr>
              <a:t>	</a:t>
            </a:r>
            <a:r>
              <a:rPr lang="en-US" sz="1800" b="1" i="1" dirty="0" smtClean="0">
                <a:effectLst/>
              </a:rPr>
              <a:t>	1-4 </a:t>
            </a:r>
            <a:r>
              <a:rPr lang="en-US" sz="1800" b="1" i="1" dirty="0">
                <a:effectLst/>
              </a:rPr>
              <a:t>PM</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334664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LPAC EOY TRAINING</a:t>
            </a:r>
            <a:endParaRPr lang="en-US" dirty="0"/>
          </a:p>
        </p:txBody>
      </p:sp>
      <p:sp>
        <p:nvSpPr>
          <p:cNvPr id="3" name="Content Placeholder 2"/>
          <p:cNvSpPr>
            <a:spLocks noGrp="1"/>
          </p:cNvSpPr>
          <p:nvPr>
            <p:ph idx="1"/>
          </p:nvPr>
        </p:nvSpPr>
        <p:spPr>
          <a:xfrm>
            <a:off x="779462" y="2560637"/>
            <a:ext cx="7909217" cy="4297363"/>
          </a:xfrm>
        </p:spPr>
        <p:txBody>
          <a:bodyPr>
            <a:noAutofit/>
          </a:bodyPr>
          <a:lstStyle/>
          <a:p>
            <a:pPr marL="0" indent="0">
              <a:buNone/>
            </a:pPr>
            <a:r>
              <a:rPr lang="en-US" sz="1800" b="1" dirty="0" smtClean="0">
                <a:effectLst/>
              </a:rPr>
              <a:t>Audience</a:t>
            </a:r>
            <a:r>
              <a:rPr lang="en-US" sz="1800" b="1" dirty="0">
                <a:effectLst/>
              </a:rPr>
              <a:t>: K-12th LPAC Committees</a:t>
            </a:r>
            <a:endParaRPr lang="en-US" sz="1800" dirty="0">
              <a:effectLst/>
            </a:endParaRPr>
          </a:p>
          <a:p>
            <a:pPr marL="0" indent="0">
              <a:buNone/>
            </a:pPr>
            <a:r>
              <a:rPr lang="en-US" sz="1800" dirty="0">
                <a:effectLst/>
              </a:rPr>
              <a:t>In order to comply with Chapter 89, subchapter BB of the Commissioner’s Rules, districts must ensure end of the year LPAC procedures are in place.  In this session, participants will learn proper end of the year procedures, including annual exit review, reclassification of exited students, progress monitoring, and parent notification. Each district may send up to 5 staff members to the training.</a:t>
            </a:r>
          </a:p>
          <a:p>
            <a:pPr marL="0" indent="0">
              <a:buNone/>
            </a:pPr>
            <a:r>
              <a:rPr lang="en-US" sz="1800" b="1" i="1" dirty="0">
                <a:effectLst/>
              </a:rPr>
              <a:t>Edinburg Area 	WS# </a:t>
            </a:r>
            <a:r>
              <a:rPr lang="en-US" sz="1800" b="1" i="1" dirty="0" smtClean="0"/>
              <a:t>65807</a:t>
            </a:r>
            <a:r>
              <a:rPr lang="en-US" sz="1800" b="1" i="1" dirty="0">
                <a:effectLst/>
              </a:rPr>
              <a:t>	</a:t>
            </a:r>
            <a:r>
              <a:rPr lang="en-US" sz="1800" b="1" i="1" dirty="0" smtClean="0">
                <a:effectLst/>
              </a:rPr>
              <a:t>April </a:t>
            </a:r>
            <a:r>
              <a:rPr lang="en-US" sz="1800" b="1" i="1" dirty="0"/>
              <a:t>5</a:t>
            </a:r>
            <a:r>
              <a:rPr lang="en-US" sz="1800" b="1" i="1" dirty="0" smtClean="0">
                <a:effectLst/>
              </a:rPr>
              <a:t>, 2018 </a:t>
            </a:r>
            <a:r>
              <a:rPr lang="en-US" sz="1800" b="1" i="1" dirty="0">
                <a:effectLst/>
              </a:rPr>
              <a:t>		1-4 PM</a:t>
            </a:r>
            <a:endParaRPr lang="en-US" sz="1800" dirty="0">
              <a:effectLst/>
            </a:endParaRPr>
          </a:p>
          <a:p>
            <a:pPr marL="0" indent="0">
              <a:buNone/>
            </a:pPr>
            <a:r>
              <a:rPr lang="en-US" sz="1800" b="1" i="1" dirty="0">
                <a:effectLst/>
              </a:rPr>
              <a:t>Brownsville Area 	WS# </a:t>
            </a:r>
            <a:r>
              <a:rPr lang="en-US" sz="1800" b="1" i="1" dirty="0" smtClean="0"/>
              <a:t>65993</a:t>
            </a:r>
            <a:r>
              <a:rPr lang="en-US" sz="1800" b="1" i="1" dirty="0">
                <a:effectLst/>
              </a:rPr>
              <a:t>	</a:t>
            </a:r>
            <a:r>
              <a:rPr lang="en-US" sz="1800" b="1" i="1" dirty="0" smtClean="0">
                <a:effectLst/>
              </a:rPr>
              <a:t>April </a:t>
            </a:r>
            <a:r>
              <a:rPr lang="en-US" sz="1800" b="1" i="1" dirty="0"/>
              <a:t>6</a:t>
            </a:r>
            <a:r>
              <a:rPr lang="en-US" sz="1800" b="1" i="1" dirty="0" smtClean="0">
                <a:effectLst/>
              </a:rPr>
              <a:t>, 2018 </a:t>
            </a:r>
            <a:r>
              <a:rPr lang="en-US" sz="1800" b="1" i="1" dirty="0">
                <a:effectLst/>
              </a:rPr>
              <a:t>		1-4 PM</a:t>
            </a:r>
            <a:endParaRPr lang="en-US" sz="1800" dirty="0">
              <a:effectLst/>
            </a:endParaRPr>
          </a:p>
          <a:p>
            <a:pPr marL="0" indent="0">
              <a:buNone/>
            </a:pPr>
            <a:r>
              <a:rPr lang="en-US" sz="1800" b="1" i="1" dirty="0">
                <a:effectLst/>
              </a:rPr>
              <a:t>Laredo Area 	</a:t>
            </a:r>
            <a:r>
              <a:rPr lang="en-US" sz="1800" b="1" i="1" dirty="0" smtClean="0">
                <a:effectLst/>
              </a:rPr>
              <a:t>WS</a:t>
            </a:r>
            <a:r>
              <a:rPr lang="en-US" sz="1800" b="1" i="1" dirty="0">
                <a:effectLst/>
              </a:rPr>
              <a:t># </a:t>
            </a:r>
            <a:r>
              <a:rPr lang="en-US" sz="1800" b="1" i="1" dirty="0" smtClean="0"/>
              <a:t>65992</a:t>
            </a:r>
            <a:r>
              <a:rPr lang="en-US" sz="1800" b="1" i="1" dirty="0">
                <a:effectLst/>
              </a:rPr>
              <a:t>	</a:t>
            </a:r>
            <a:r>
              <a:rPr lang="en-US" sz="1800" b="1" i="1" dirty="0" smtClean="0">
                <a:effectLst/>
              </a:rPr>
              <a:t>April </a:t>
            </a:r>
            <a:r>
              <a:rPr lang="en-US" sz="1800" b="1" i="1" dirty="0" smtClean="0">
                <a:effectLst/>
              </a:rPr>
              <a:t>10, 2018 </a:t>
            </a:r>
            <a:r>
              <a:rPr lang="en-US" sz="1800" b="1" i="1" dirty="0">
                <a:effectLst/>
              </a:rPr>
              <a:t>		1-4 PM</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325285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SIOP INITIAL TRAINING</a:t>
            </a:r>
            <a:endParaRPr lang="en-US" dirty="0"/>
          </a:p>
        </p:txBody>
      </p:sp>
      <p:sp>
        <p:nvSpPr>
          <p:cNvPr id="3" name="Content Placeholder 2"/>
          <p:cNvSpPr>
            <a:spLocks noGrp="1"/>
          </p:cNvSpPr>
          <p:nvPr>
            <p:ph idx="1"/>
          </p:nvPr>
        </p:nvSpPr>
        <p:spPr>
          <a:xfrm>
            <a:off x="507327" y="2560637"/>
            <a:ext cx="8087155" cy="4297363"/>
          </a:xfrm>
        </p:spPr>
        <p:txBody>
          <a:bodyPr>
            <a:noAutofit/>
          </a:bodyPr>
          <a:lstStyle/>
          <a:p>
            <a:pPr marL="0" indent="0">
              <a:lnSpc>
                <a:spcPct val="120000"/>
              </a:lnSpc>
              <a:buNone/>
            </a:pPr>
            <a:r>
              <a:rPr lang="en-US" sz="1800" b="1" dirty="0" smtClean="0">
                <a:effectLst/>
              </a:rPr>
              <a:t>Audience</a:t>
            </a:r>
            <a:r>
              <a:rPr lang="en-US" sz="1800" b="1" dirty="0">
                <a:effectLst/>
              </a:rPr>
              <a:t>: K-12</a:t>
            </a:r>
            <a:r>
              <a:rPr lang="en-US" sz="1800" b="1" baseline="30000" dirty="0">
                <a:effectLst/>
              </a:rPr>
              <a:t>th</a:t>
            </a:r>
            <a:r>
              <a:rPr lang="en-US" sz="1800" b="1" dirty="0">
                <a:effectLst/>
              </a:rPr>
              <a:t> Teachers and Administrators</a:t>
            </a:r>
            <a:endParaRPr lang="en-US" sz="1800" dirty="0">
              <a:effectLst/>
            </a:endParaRPr>
          </a:p>
          <a:p>
            <a:pPr marL="0" indent="0">
              <a:buNone/>
            </a:pPr>
            <a:r>
              <a:rPr lang="en-US" sz="1800" dirty="0">
                <a:effectLst/>
              </a:rPr>
              <a:t>SIOP is a comprehensive, coherent, research-validated model of sheltered instruction. In this two-day session participants will develop an understanding of all 8 components and 30 features of the SIOP model: Lesson Preparation, Building Background, Comprehensible Input, Strategies, Interaction, Practice and Application, Lesson Delivery, Review and Assessment. This training is ideal for teachers and administrators serving English Language Learners at all levels of language proficiency. Follow up sessions per components, plus classroom observations are also available.</a:t>
            </a:r>
          </a:p>
          <a:p>
            <a:pPr marL="0" indent="0">
              <a:lnSpc>
                <a:spcPct val="120000"/>
              </a:lnSpc>
              <a:buNone/>
            </a:pPr>
            <a:r>
              <a:rPr lang="en-US" sz="1800" b="1" i="1" dirty="0">
                <a:effectLst/>
              </a:rPr>
              <a:t>Available at the district level</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36457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MAPS</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smtClean="0">
                <a:effectLst/>
              </a:rPr>
              <a:t>Audience</a:t>
            </a:r>
            <a:r>
              <a:rPr lang="en-US" sz="2000" b="1" dirty="0">
                <a:effectLst/>
              </a:rPr>
              <a:t>: K-12</a:t>
            </a:r>
            <a:r>
              <a:rPr lang="en-US" sz="2000" b="1" baseline="30000" dirty="0">
                <a:effectLst/>
              </a:rPr>
              <a:t>th</a:t>
            </a:r>
            <a:r>
              <a:rPr lang="en-US" sz="2000" b="1" dirty="0">
                <a:effectLst/>
              </a:rPr>
              <a:t> Teachers and Administrators</a:t>
            </a:r>
            <a:endParaRPr lang="en-US" sz="2000" dirty="0">
              <a:effectLst/>
            </a:endParaRPr>
          </a:p>
          <a:p>
            <a:pPr marL="0" indent="0">
              <a:buNone/>
            </a:pPr>
            <a:r>
              <a:rPr lang="en-US" sz="2000" dirty="0">
                <a:effectLst/>
              </a:rPr>
              <a:t>Thinking Maps are consistent visual patterns linked directly to eight specific though processes: sequencing, categorization, compare and contrast, describing, analogies, analysis, and cause and effect.  In this two-day training, participants will learn how to implement all 8 maps to enhance the conceptual understanding of their ELL students. </a:t>
            </a:r>
            <a:r>
              <a:rPr lang="es-ES" sz="2000" dirty="0" err="1">
                <a:effectLst/>
              </a:rPr>
              <a:t>Follow</a:t>
            </a:r>
            <a:r>
              <a:rPr lang="es-ES" sz="2000" dirty="0">
                <a:effectLst/>
              </a:rPr>
              <a:t> up </a:t>
            </a:r>
            <a:r>
              <a:rPr lang="es-ES" sz="2000" dirty="0" err="1">
                <a:effectLst/>
              </a:rPr>
              <a:t>sessions</a:t>
            </a:r>
            <a:r>
              <a:rPr lang="es-ES" sz="2000" dirty="0">
                <a:effectLst/>
              </a:rPr>
              <a:t> </a:t>
            </a:r>
            <a:r>
              <a:rPr lang="es-ES" sz="2000" dirty="0" err="1">
                <a:effectLst/>
              </a:rPr>
              <a:t>by</a:t>
            </a:r>
            <a:r>
              <a:rPr lang="es-ES" sz="2000" dirty="0">
                <a:effectLst/>
              </a:rPr>
              <a:t> </a:t>
            </a:r>
            <a:r>
              <a:rPr lang="es-ES" sz="2000" dirty="0" err="1">
                <a:effectLst/>
              </a:rPr>
              <a:t>map</a:t>
            </a:r>
            <a:r>
              <a:rPr lang="es-ES" sz="2000" dirty="0">
                <a:effectLst/>
              </a:rPr>
              <a:t> are </a:t>
            </a:r>
            <a:r>
              <a:rPr lang="es-ES" sz="2000" dirty="0" err="1">
                <a:effectLst/>
              </a:rPr>
              <a:t>also</a:t>
            </a:r>
            <a:r>
              <a:rPr lang="es-ES" sz="2000" dirty="0">
                <a:effectLst/>
              </a:rPr>
              <a:t> </a:t>
            </a:r>
            <a:r>
              <a:rPr lang="es-ES" sz="2000" dirty="0" err="1">
                <a:effectLst/>
              </a:rPr>
              <a:t>available</a:t>
            </a:r>
            <a:r>
              <a:rPr lang="es-ES" sz="2000" dirty="0">
                <a:effectLst/>
              </a:rPr>
              <a:t>.</a:t>
            </a:r>
            <a:endParaRPr lang="en-US" sz="2000" dirty="0">
              <a:effectLst/>
            </a:endParaRPr>
          </a:p>
          <a:p>
            <a:pPr marL="0" indent="0">
              <a:buNone/>
            </a:pPr>
            <a:r>
              <a:rPr lang="es-ES" sz="2000" b="1" i="1" dirty="0" err="1">
                <a:effectLst/>
              </a:rPr>
              <a:t>Available</a:t>
            </a:r>
            <a:r>
              <a:rPr lang="es-ES" sz="2000" b="1" i="1" dirty="0">
                <a:effectLst/>
              </a:rPr>
              <a:t> at </a:t>
            </a:r>
            <a:r>
              <a:rPr lang="es-ES" sz="2000" b="1" i="1" dirty="0" err="1">
                <a:effectLst/>
              </a:rPr>
              <a:t>the</a:t>
            </a:r>
            <a:r>
              <a:rPr lang="es-ES" sz="2000" b="1" i="1" dirty="0">
                <a:effectLst/>
              </a:rPr>
              <a:t> </a:t>
            </a:r>
            <a:r>
              <a:rPr lang="es-ES" sz="2000" b="1" i="1" dirty="0" err="1">
                <a:effectLst/>
              </a:rPr>
              <a:t>district</a:t>
            </a:r>
            <a:r>
              <a:rPr lang="es-ES" sz="2000" b="1" i="1" dirty="0">
                <a:effectLst/>
              </a:rPr>
              <a:t> </a:t>
            </a:r>
            <a:r>
              <a:rPr lang="es-ES" sz="2000" b="1" i="1" dirty="0" err="1">
                <a:effectLst/>
              </a:rPr>
              <a:t>level</a:t>
            </a:r>
            <a:endParaRPr lang="en-US" sz="2000" dirty="0">
              <a:effectLst/>
            </a:endParaRPr>
          </a:p>
          <a:p>
            <a:pPr marL="0" indent="0">
              <a:buNone/>
            </a:pPr>
            <a:endParaRPr lang="en-US" sz="2000" dirty="0"/>
          </a:p>
        </p:txBody>
      </p:sp>
    </p:spTree>
    <p:extLst>
      <p:ext uri="{BB962C8B-B14F-4D97-AF65-F5344CB8AC3E}">
        <p14:creationId xmlns:p14="http://schemas.microsoft.com/office/powerpoint/2010/main" val="227055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ExCELL</a:t>
            </a:r>
            <a:endParaRPr lang="en-US" dirty="0"/>
          </a:p>
        </p:txBody>
      </p:sp>
      <p:sp>
        <p:nvSpPr>
          <p:cNvPr id="3" name="Content Placeholder 2"/>
          <p:cNvSpPr>
            <a:spLocks noGrp="1"/>
          </p:cNvSpPr>
          <p:nvPr>
            <p:ph idx="1"/>
          </p:nvPr>
        </p:nvSpPr>
        <p:spPr/>
        <p:txBody>
          <a:bodyPr>
            <a:noAutofit/>
          </a:bodyPr>
          <a:lstStyle/>
          <a:p>
            <a:pPr marL="0" indent="0">
              <a:buNone/>
            </a:pPr>
            <a:r>
              <a:rPr lang="en-US" sz="2400" b="1" dirty="0" smtClean="0">
                <a:effectLst/>
              </a:rPr>
              <a:t>Expediting </a:t>
            </a:r>
            <a:r>
              <a:rPr lang="en-US" sz="2400" b="1" dirty="0">
                <a:effectLst/>
              </a:rPr>
              <a:t>Comprehension for English </a:t>
            </a:r>
            <a:r>
              <a:rPr lang="en-US" sz="2400" b="1" dirty="0" smtClean="0">
                <a:effectLst/>
              </a:rPr>
              <a:t>Learners </a:t>
            </a:r>
            <a:endParaRPr lang="en-US" sz="2400" dirty="0">
              <a:effectLst/>
            </a:endParaRPr>
          </a:p>
          <a:p>
            <a:pPr marL="0" indent="0">
              <a:buNone/>
            </a:pPr>
            <a:r>
              <a:rPr lang="en-US" sz="1800" b="1" dirty="0">
                <a:effectLst/>
              </a:rPr>
              <a:t>Audience: 6-12</a:t>
            </a:r>
            <a:r>
              <a:rPr lang="en-US" sz="1800" b="1" baseline="30000" dirty="0">
                <a:effectLst/>
              </a:rPr>
              <a:t>th</a:t>
            </a:r>
            <a:r>
              <a:rPr lang="en-US" sz="1800" b="1" dirty="0">
                <a:effectLst/>
              </a:rPr>
              <a:t> teachers</a:t>
            </a:r>
            <a:endParaRPr lang="en-US" sz="1800" dirty="0">
              <a:effectLst/>
            </a:endParaRPr>
          </a:p>
          <a:p>
            <a:pPr marL="0" indent="0">
              <a:buNone/>
            </a:pPr>
            <a:r>
              <a:rPr lang="en-US" sz="1800" dirty="0" err="1">
                <a:effectLst/>
              </a:rPr>
              <a:t>ExC</a:t>
            </a:r>
            <a:r>
              <a:rPr lang="en-US" sz="1800" dirty="0">
                <a:effectLst/>
              </a:rPr>
              <a:t>-ELL was developed by Dr. Margarita Calderon, Professor Emerita/Research Scientist, Johns Hopkins University. </a:t>
            </a:r>
            <a:r>
              <a:rPr lang="en-US" sz="1800" dirty="0" err="1">
                <a:effectLst/>
              </a:rPr>
              <a:t>ExC</a:t>
            </a:r>
            <a:r>
              <a:rPr lang="en-US" sz="1800" dirty="0">
                <a:effectLst/>
              </a:rPr>
              <a:t>-ELL is a research-based high quality instructional model for content area instruction. Over the course of this four-day training, numerous strategies that stimulate literacy, oral language development, and content comprehension will be modeled and practiced.</a:t>
            </a:r>
          </a:p>
          <a:p>
            <a:pPr marL="0" indent="0">
              <a:buNone/>
            </a:pPr>
            <a:r>
              <a:rPr lang="es-ES" sz="1800" b="1" i="1" dirty="0" err="1">
                <a:effectLst/>
              </a:rPr>
              <a:t>Available</a:t>
            </a:r>
            <a:r>
              <a:rPr lang="es-ES" sz="1800" b="1" i="1" dirty="0">
                <a:effectLst/>
              </a:rPr>
              <a:t> at </a:t>
            </a:r>
            <a:r>
              <a:rPr lang="es-ES" sz="1800" b="1" i="1" dirty="0" err="1">
                <a:effectLst/>
              </a:rPr>
              <a:t>the</a:t>
            </a:r>
            <a:r>
              <a:rPr lang="es-ES" sz="1800" b="1" i="1" dirty="0">
                <a:effectLst/>
              </a:rPr>
              <a:t> </a:t>
            </a:r>
            <a:r>
              <a:rPr lang="es-ES" sz="1800" b="1" i="1" dirty="0" err="1">
                <a:effectLst/>
              </a:rPr>
              <a:t>district</a:t>
            </a:r>
            <a:r>
              <a:rPr lang="es-ES" sz="1800" b="1" i="1" dirty="0">
                <a:effectLst/>
              </a:rPr>
              <a:t> </a:t>
            </a:r>
            <a:r>
              <a:rPr lang="es-ES" sz="1800" b="1" i="1" dirty="0" err="1">
                <a:effectLst/>
              </a:rPr>
              <a:t>level</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158979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ELPS LIAG TOT</a:t>
            </a:r>
            <a:endParaRPr lang="en-US" dirty="0"/>
          </a:p>
        </p:txBody>
      </p:sp>
      <p:sp>
        <p:nvSpPr>
          <p:cNvPr id="3" name="Content Placeholder 2"/>
          <p:cNvSpPr>
            <a:spLocks noGrp="1"/>
          </p:cNvSpPr>
          <p:nvPr>
            <p:ph idx="1"/>
          </p:nvPr>
        </p:nvSpPr>
        <p:spPr>
          <a:xfrm>
            <a:off x="739775" y="2602978"/>
            <a:ext cx="7662864" cy="3267169"/>
          </a:xfrm>
        </p:spPr>
        <p:txBody>
          <a:bodyPr>
            <a:noAutofit/>
          </a:bodyPr>
          <a:lstStyle/>
          <a:p>
            <a:pPr marL="0" indent="0">
              <a:buNone/>
            </a:pPr>
            <a:r>
              <a:rPr lang="en-US" sz="1800" b="1" dirty="0" smtClean="0">
                <a:effectLst/>
              </a:rPr>
              <a:t>Audience</a:t>
            </a:r>
            <a:r>
              <a:rPr lang="en-US" sz="1800" b="1" dirty="0">
                <a:effectLst/>
              </a:rPr>
              <a:t>: K-12th Administrator and teachers</a:t>
            </a:r>
            <a:endParaRPr lang="en-US" sz="1800" dirty="0">
              <a:effectLst/>
            </a:endParaRPr>
          </a:p>
          <a:p>
            <a:pPr marL="0" indent="0">
              <a:buNone/>
            </a:pPr>
            <a:r>
              <a:rPr lang="en-US" sz="1800" dirty="0">
                <a:effectLst/>
              </a:rPr>
              <a:t>The Texas Education Agency promotes teachers use of the ELPS Linguistic Instructional Alignment Guide, which supports the integration of the English Language Proficiency Standards (ELPS) in classrooms k-12. Teachers will explore ways to implement the ELPS into each content area and will learn how to differentiate instruction for each level of language proficiency.  Participants will receive 20 ELPS LIAGs to take back to their campus/district to train other educators on its use.</a:t>
            </a:r>
          </a:p>
          <a:p>
            <a:pPr marL="0" indent="0">
              <a:buNone/>
            </a:pPr>
            <a:r>
              <a:rPr lang="en-US" sz="1800" b="1" i="1" dirty="0" smtClean="0">
                <a:effectLst/>
              </a:rPr>
              <a:t>Available at </a:t>
            </a:r>
            <a:r>
              <a:rPr lang="en-US" sz="1800" b="1" i="1" dirty="0">
                <a:effectLst/>
              </a:rPr>
              <a:t>the district level</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233409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ELPS Instructional Tool TOT</a:t>
            </a:r>
            <a:endParaRPr lang="en-US" dirty="0"/>
          </a:p>
        </p:txBody>
      </p:sp>
      <p:sp>
        <p:nvSpPr>
          <p:cNvPr id="3" name="Content Placeholder 2"/>
          <p:cNvSpPr>
            <a:spLocks noGrp="1"/>
          </p:cNvSpPr>
          <p:nvPr>
            <p:ph idx="1"/>
          </p:nvPr>
        </p:nvSpPr>
        <p:spPr/>
        <p:txBody>
          <a:bodyPr>
            <a:noAutofit/>
          </a:bodyPr>
          <a:lstStyle/>
          <a:p>
            <a:pPr marL="0" indent="0">
              <a:buNone/>
            </a:pPr>
            <a:r>
              <a:rPr lang="en-US" sz="1800" b="1" dirty="0" smtClean="0">
                <a:effectLst/>
              </a:rPr>
              <a:t>Audience</a:t>
            </a:r>
            <a:r>
              <a:rPr lang="en-US" sz="1800" b="1" dirty="0">
                <a:effectLst/>
              </a:rPr>
              <a:t>: PK-12th Administrator and teachers</a:t>
            </a:r>
            <a:endParaRPr lang="en-US" sz="1800" dirty="0">
              <a:effectLst/>
            </a:endParaRPr>
          </a:p>
          <a:p>
            <a:pPr marL="0" indent="0">
              <a:buNone/>
            </a:pPr>
            <a:r>
              <a:rPr lang="en-US" sz="1800" dirty="0">
                <a:effectLst/>
              </a:rPr>
              <a:t>Session will address second language acquisition and guide participants in the use of the state's ELPS Instructional Tool. Participants will have a better understanding of the why, what, and how of delivering instruction for ELLs and guides schools in providing Title III, Part A supplemental support using the ELPS Instructional Tool. Participants will receive 20 ELPS Instructional tools to take back to their campus/district to train other educators on its use.</a:t>
            </a:r>
          </a:p>
          <a:p>
            <a:pPr marL="0" indent="0">
              <a:buNone/>
            </a:pPr>
            <a:r>
              <a:rPr lang="en-US" sz="1800" b="1" i="1" dirty="0" smtClean="0">
                <a:effectLst/>
              </a:rPr>
              <a:t>Available at </a:t>
            </a:r>
            <a:r>
              <a:rPr lang="en-US" sz="1800" b="1" i="1" dirty="0">
                <a:effectLst/>
              </a:rPr>
              <a:t>the district level</a:t>
            </a:r>
            <a:endParaRPr lang="en-US" sz="1800" dirty="0">
              <a:effectLst/>
            </a:endParaRPr>
          </a:p>
          <a:p>
            <a:pPr marL="0" indent="0">
              <a:buNone/>
            </a:pPr>
            <a:endParaRPr lang="en-US" sz="1800" dirty="0"/>
          </a:p>
        </p:txBody>
      </p:sp>
    </p:spTree>
    <p:extLst>
      <p:ext uri="{BB962C8B-B14F-4D97-AF65-F5344CB8AC3E}">
        <p14:creationId xmlns:p14="http://schemas.microsoft.com/office/powerpoint/2010/main" val="716460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61</TotalTime>
  <Words>1437</Words>
  <Application>Microsoft Macintosh PowerPoint</Application>
  <PresentationFormat>On-screen Show (4:3)</PresentationFormat>
  <Paragraphs>96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Calisto MT</vt:lpstr>
      <vt:lpstr>Wingdings</vt:lpstr>
      <vt:lpstr>Genesis</vt:lpstr>
      <vt:lpstr>2017-2018 Professional Learning Opportunities</vt:lpstr>
      <vt:lpstr>LPAC BOY TRAINING</vt:lpstr>
      <vt:lpstr>LPAC MOY TRAINING</vt:lpstr>
      <vt:lpstr>LPAC EOY TRAINING</vt:lpstr>
      <vt:lpstr>SIOP INITIAL TRAINING</vt:lpstr>
      <vt:lpstr>THINKING MAPS</vt:lpstr>
      <vt:lpstr>ExCELL</vt:lpstr>
      <vt:lpstr>ELPS LIAG TOT</vt:lpstr>
      <vt:lpstr>ELPS Instructional Tool TOT</vt:lpstr>
      <vt:lpstr>Desarrollando el vocabulario académico</vt:lpstr>
      <vt:lpstr>Enseñando la lectura</vt:lpstr>
      <vt:lpstr>ACELERA</vt:lpstr>
      <vt:lpstr>Gramática y ortografía  en español</vt:lpstr>
      <vt:lpstr>Capacitando a los padres de estudiantes bilingües</vt:lpstr>
      <vt:lpstr>BTLPT</vt:lpstr>
      <vt:lpstr>ESL TExES</vt:lpstr>
      <vt:lpstr>ELL Leadership Academy</vt:lpstr>
      <vt:lpstr>Get Connected!</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2016-2017 staff development opportunities</dc:title>
  <dc:creator>Karina Chapa</dc:creator>
  <cp:lastModifiedBy>Microsoft Office User</cp:lastModifiedBy>
  <cp:revision>9</cp:revision>
  <dcterms:created xsi:type="dcterms:W3CDTF">2016-08-31T01:31:12Z</dcterms:created>
  <dcterms:modified xsi:type="dcterms:W3CDTF">2017-08-30T19:37:34Z</dcterms:modified>
</cp:coreProperties>
</file>